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</p:sldMasterIdLst>
  <p:sldIdLst>
    <p:sldId id="259" r:id="rId2"/>
    <p:sldId id="256" r:id="rId3"/>
    <p:sldId id="283" r:id="rId4"/>
    <p:sldId id="273" r:id="rId5"/>
    <p:sldId id="257" r:id="rId6"/>
    <p:sldId id="258" r:id="rId7"/>
    <p:sldId id="260" r:id="rId8"/>
    <p:sldId id="261" r:id="rId9"/>
    <p:sldId id="272" r:id="rId10"/>
    <p:sldId id="282" r:id="rId11"/>
    <p:sldId id="275" r:id="rId12"/>
    <p:sldId id="263" r:id="rId13"/>
    <p:sldId id="277" r:id="rId14"/>
    <p:sldId id="269" r:id="rId15"/>
    <p:sldId id="28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slide" Target="slides/slide12.xml" />
  <Relationship Id="rId18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slide" Target="slides/slide11.xml" />
  <Relationship Id="rId17" Type="http://schemas.openxmlformats.org/officeDocument/2006/relationships/presProps" Target="presProps.xml" />
  <Relationship Id="rId2" Type="http://schemas.openxmlformats.org/officeDocument/2006/relationships/slide" Target="slides/slide1.xml" />
  <Relationship Id="rId16" Type="http://schemas.openxmlformats.org/officeDocument/2006/relationships/slide" Target="slides/slide15.xml" />
  <Relationship Id="rId20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slide" Target="slides/slide10.xml" />
  <Relationship Id="rId5" Type="http://schemas.openxmlformats.org/officeDocument/2006/relationships/slide" Target="slides/slide4.xml" />
  <Relationship Id="rId15" Type="http://schemas.openxmlformats.org/officeDocument/2006/relationships/slide" Target="slides/slide14.xml" />
  <Relationship Id="rId10" Type="http://schemas.openxmlformats.org/officeDocument/2006/relationships/slide" Target="slides/slide9.xml" />
  <Relationship Id="rId19" Type="http://schemas.openxmlformats.org/officeDocument/2006/relationships/theme" Target="theme/theme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slide" Target="slides/slide13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g" /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4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6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07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8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5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48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28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58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4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134669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F21A84-A235-4370-BDE2-E562B5A0927F}" type="datetimeFigureOut">
              <a:rPr kumimoji="1" lang="ja-JP" altLang="en-US" smtClean="0"/>
              <a:t>2019/6/20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B2A8FD-7588-415D-8FFD-0E1F4114CF3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G" />
  <Relationship Id="rId2" Type="http://schemas.openxmlformats.org/officeDocument/2006/relationships/image" Target="../media/image6.jpg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jpeg" />
  <Relationship Id="rId2" Type="http://schemas.openxmlformats.org/officeDocument/2006/relationships/image" Target="../media/image8.jpg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image" Target="../media/image10.png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2.png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emf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jpeg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emf" />
  <Relationship Id="rId2" Type="http://schemas.openxmlformats.org/officeDocument/2006/relationships/image" Target="../media/image3.emf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jpeg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49132" y="1323002"/>
            <a:ext cx="9023459" cy="2971801"/>
          </a:xfrm>
        </p:spPr>
        <p:txBody>
          <a:bodyPr>
            <a:normAutofit/>
          </a:bodyPr>
          <a:lstStyle/>
          <a:p>
            <a:r>
              <a:rPr kumimoji="1" lang="ja-JP" altLang="en-US" sz="4400" b="1" dirty="0"/>
              <a:t>実行委員会の取り組みについて（案）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670091" y="5862180"/>
            <a:ext cx="1866379" cy="5506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2019.5.31</a:t>
            </a:r>
          </a:p>
        </p:txBody>
      </p:sp>
    </p:spTree>
    <p:extLst>
      <p:ext uri="{BB962C8B-B14F-4D97-AF65-F5344CB8AC3E}">
        <p14:creationId xmlns:p14="http://schemas.microsoft.com/office/powerpoint/2010/main" val="429475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208408" y="691776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Ｂ</a:t>
            </a:r>
            <a:r>
              <a:rPr kumimoji="1" lang="ja-JP" altLang="en-US" dirty="0">
                <a:solidFill>
                  <a:schemeClr val="tx1"/>
                </a:solidFill>
              </a:rPr>
              <a:t>－</a:t>
            </a:r>
            <a:r>
              <a:rPr lang="ja-JP" altLang="en-US" dirty="0">
                <a:solidFill>
                  <a:schemeClr val="tx1"/>
                </a:solidFill>
              </a:rPr>
              <a:t>①特別協賛</a:t>
            </a:r>
            <a:r>
              <a:rPr kumimoji="1" lang="ja-JP" altLang="en-US" dirty="0">
                <a:solidFill>
                  <a:schemeClr val="tx1"/>
                </a:solidFill>
              </a:rPr>
              <a:t>事業（例１）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0427" y="1642301"/>
            <a:ext cx="10515600" cy="4650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800" dirty="0"/>
              <a:t>・灯路祭り＋街道への植栽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→道行く人への活動のＰＲ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竹内街道にぎわいづくり協議会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唐川ホタルを守る会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観光ボランティア　太子街人の会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竹内街道歴史資料館友の会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2800" dirty="0"/>
              <a:t>花のあるまちづくりの会</a:t>
            </a:r>
            <a:endParaRPr lang="en-US" altLang="ja-JP" dirty="0"/>
          </a:p>
        </p:txBody>
      </p:sp>
      <p:sp>
        <p:nvSpPr>
          <p:cNvPr id="2" name="左中かっこ 1"/>
          <p:cNvSpPr/>
          <p:nvPr/>
        </p:nvSpPr>
        <p:spPr>
          <a:xfrm>
            <a:off x="696064" y="3423856"/>
            <a:ext cx="748725" cy="2605414"/>
          </a:xfrm>
          <a:prstGeom prst="leftBrace">
            <a:avLst>
              <a:gd name="adj1" fmla="val 25063"/>
              <a:gd name="adj2" fmla="val 50000"/>
            </a:avLst>
          </a:prstGeom>
          <a:noFill/>
          <a:ln w="7620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24" y="2404174"/>
            <a:ext cx="2084178" cy="312626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16" y="2587297"/>
            <a:ext cx="3680025" cy="27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78865" y="647062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Ｂ</a:t>
            </a:r>
            <a:r>
              <a:rPr kumimoji="1" lang="ja-JP" altLang="en-US" dirty="0">
                <a:solidFill>
                  <a:schemeClr val="tx1"/>
                </a:solidFill>
              </a:rPr>
              <a:t>－</a:t>
            </a:r>
            <a:r>
              <a:rPr lang="ja-JP" altLang="en-US" dirty="0">
                <a:solidFill>
                  <a:schemeClr val="tx1"/>
                </a:solidFill>
              </a:rPr>
              <a:t>①特別協賛</a:t>
            </a:r>
            <a:r>
              <a:rPr kumimoji="1" lang="ja-JP" altLang="en-US" dirty="0">
                <a:solidFill>
                  <a:schemeClr val="tx1"/>
                </a:solidFill>
              </a:rPr>
              <a:t>事業（例２）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82954" y="1565753"/>
            <a:ext cx="10515600" cy="40083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4000" dirty="0"/>
              <a:t>・たいし聖徳市＋ホタル観賞会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ホタル観賞時期に合わせた聖徳市の出張開催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　　→没後</a:t>
            </a:r>
            <a:r>
              <a:rPr lang="en-US" altLang="ja-JP" sz="4000" dirty="0"/>
              <a:t>1400</a:t>
            </a:r>
            <a:r>
              <a:rPr lang="ja-JP" altLang="en-US" sz="4000" dirty="0"/>
              <a:t>年に向け機運を高める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・文化祭＋カルタ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町民から募集したイラスト・川柳のコンクールの実施　</a:t>
            </a:r>
            <a:endParaRPr lang="en-US" altLang="ja-JP" sz="4000" dirty="0"/>
          </a:p>
          <a:p>
            <a:pPr marL="0" indent="0">
              <a:buNone/>
            </a:pPr>
            <a:r>
              <a:rPr lang="en-US" altLang="ja-JP" sz="4000" dirty="0"/>
              <a:t>       </a:t>
            </a:r>
            <a:r>
              <a:rPr lang="ja-JP" altLang="en-US" sz="4000" dirty="0"/>
              <a:t>→地域の愛着の醸成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71" y="1722330"/>
            <a:ext cx="3291801" cy="218579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71" y="4064698"/>
            <a:ext cx="3291801" cy="234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54100" y="764943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Ｂ</a:t>
            </a:r>
            <a:r>
              <a:rPr kumimoji="1" lang="ja-JP" altLang="en-US" dirty="0"/>
              <a:t>－</a:t>
            </a:r>
            <a:r>
              <a:rPr lang="ja-JP" altLang="en-US" dirty="0"/>
              <a:t>②</a:t>
            </a:r>
            <a:r>
              <a:rPr kumimoji="1" lang="ja-JP" altLang="en-US" dirty="0"/>
              <a:t>聖徳太子サミット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54100" y="1995713"/>
            <a:ext cx="10419741" cy="4354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・聖徳太子没後</a:t>
            </a:r>
            <a:r>
              <a:rPr lang="en-US" altLang="ja-JP" sz="2800" dirty="0"/>
              <a:t>1400</a:t>
            </a:r>
            <a:r>
              <a:rPr lang="ja-JP" altLang="en-US" sz="2800" dirty="0"/>
              <a:t>年を祝って、実行委員会の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新規イベントとして実施。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・著名人を招いたパネルディスカッション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・叡福寺におけるプロジェクション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マッピングの実施など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87" y="3026964"/>
            <a:ext cx="2130354" cy="2772544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70" y="3026964"/>
            <a:ext cx="2107931" cy="27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78865" y="760233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Ｂ</a:t>
            </a:r>
            <a:r>
              <a:rPr kumimoji="1" lang="ja-JP" altLang="en-US" dirty="0"/>
              <a:t>－</a:t>
            </a:r>
            <a:r>
              <a:rPr lang="ja-JP" altLang="en-US" dirty="0"/>
              <a:t>③</a:t>
            </a:r>
            <a:r>
              <a:rPr kumimoji="1" lang="ja-JP" altLang="en-US" dirty="0"/>
              <a:t>ウォークイベント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54100" y="1785638"/>
            <a:ext cx="10515600" cy="46010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・町内の古墳群と聖徳太子御廟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を結んだルート設計、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ウォークイベントの実施。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・百舌鳥古市古墳群の世界遺産認定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に伴う人の誘致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→</a:t>
            </a:r>
            <a:r>
              <a:rPr lang="ja-JP" altLang="en-US" sz="2800" dirty="0">
                <a:solidFill>
                  <a:schemeClr val="tx1"/>
                </a:solidFill>
              </a:rPr>
              <a:t>町内各地の周知、来訪へのきっかけづくり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311900" y="1411607"/>
            <a:ext cx="5739922" cy="4470085"/>
            <a:chOff x="2388122" y="-651329"/>
            <a:chExt cx="5739922" cy="4470085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122" y="-651329"/>
              <a:ext cx="5739922" cy="4470085"/>
            </a:xfrm>
            <a:prstGeom prst="ellipse">
              <a:avLst/>
            </a:prstGeom>
          </p:spPr>
        </p:pic>
        <p:sp>
          <p:nvSpPr>
            <p:cNvPr id="12" name="円/楕円 5"/>
            <p:cNvSpPr/>
            <p:nvPr/>
          </p:nvSpPr>
          <p:spPr>
            <a:xfrm>
              <a:off x="5618816" y="1930052"/>
              <a:ext cx="1240010" cy="590550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円/楕円 5"/>
          <p:cNvSpPr/>
          <p:nvPr/>
        </p:nvSpPr>
        <p:spPr>
          <a:xfrm>
            <a:off x="6596621" y="4407976"/>
            <a:ext cx="1240010" cy="5905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円/楕円 5"/>
          <p:cNvSpPr/>
          <p:nvPr/>
        </p:nvSpPr>
        <p:spPr>
          <a:xfrm>
            <a:off x="7216626" y="1941775"/>
            <a:ext cx="1240010" cy="5905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円/楕円 5"/>
          <p:cNvSpPr/>
          <p:nvPr/>
        </p:nvSpPr>
        <p:spPr>
          <a:xfrm>
            <a:off x="8365497" y="3110385"/>
            <a:ext cx="1240010" cy="5905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円/楕円 5"/>
          <p:cNvSpPr/>
          <p:nvPr/>
        </p:nvSpPr>
        <p:spPr>
          <a:xfrm>
            <a:off x="10211479" y="2514312"/>
            <a:ext cx="1240010" cy="590550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255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54102" y="659588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２．財源確保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54102" y="1734856"/>
            <a:ext cx="10515600" cy="5172530"/>
          </a:xfrm>
        </p:spPr>
        <p:txBody>
          <a:bodyPr/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・クラウドファンディング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・各イベントにおける協賛・寄付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・各種補助金制度の研究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845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35519" y="622009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３．情報発信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35519" y="1836454"/>
            <a:ext cx="10515600" cy="52157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/>
              <a:t>・記念ロゴデザイン、キャッチフレーズの作成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例</a:t>
            </a:r>
            <a:r>
              <a:rPr lang="en-US" altLang="ja-JP" sz="2800" dirty="0"/>
              <a:t>.</a:t>
            </a:r>
            <a:r>
              <a:rPr lang="ja-JP" altLang="en-US" sz="2800" dirty="0"/>
              <a:t>「聖徳太子、和のまち太子」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・ＳＮＳを用いた情報発信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Twitter, Facebook</a:t>
            </a:r>
            <a:r>
              <a:rPr lang="ja-JP" altLang="en-US" sz="2800" dirty="0"/>
              <a:t>等を通じて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実行委員会の活動を随時更新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・新聞社に記事提供、新聞報道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920" y="2388179"/>
            <a:ext cx="2380337" cy="36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8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86023" y="606575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/>
              <a:t>目次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80062" y="1970215"/>
            <a:ext cx="10515600" cy="4274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１．実行委員会の実施コンテンツ（案）</a:t>
            </a:r>
            <a:endParaRPr kumimoji="1"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２．財源確保</a:t>
            </a:r>
            <a:endParaRPr lang="en-US" altLang="ja-JP" sz="2800" dirty="0"/>
          </a:p>
          <a:p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３．情報発信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62624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98549" y="656680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１．実行委員会の実施コンテンツ（案）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98549" y="2796933"/>
            <a:ext cx="10515600" cy="2902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Ａ．記念物の作成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Ｂ</a:t>
            </a:r>
            <a:r>
              <a:rPr kumimoji="1" lang="ja-JP" altLang="en-US" sz="2800" dirty="0"/>
              <a:t>．交流人口</a:t>
            </a:r>
            <a:r>
              <a:rPr kumimoji="1" lang="en-US" altLang="ja-JP" sz="2800" dirty="0"/>
              <a:t>20</a:t>
            </a:r>
            <a:r>
              <a:rPr kumimoji="1" lang="ja-JP" altLang="en-US" sz="2800" dirty="0"/>
              <a:t>万人（冠事業、新規事業の実施）</a:t>
            </a:r>
            <a:endParaRPr kumimoji="1" lang="en-US" altLang="ja-JP" sz="2800" dirty="0"/>
          </a:p>
          <a:p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88897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0980" y="637715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Ａ</a:t>
            </a:r>
            <a:r>
              <a:rPr kumimoji="1" lang="ja-JP" altLang="en-US" dirty="0"/>
              <a:t>－①モニュメントの作成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05114" y="1832428"/>
            <a:ext cx="10515600" cy="4274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・太子町のシンボルとなるモニュメント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（記念像など）の建設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・場所：</a:t>
            </a:r>
            <a:r>
              <a:rPr kumimoji="1" lang="ja-JP" altLang="en-US" sz="2800" dirty="0"/>
              <a:t>太子和みの広場、駅前など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・他市町村例</a:t>
            </a:r>
            <a:r>
              <a:rPr lang="ja-JP" altLang="en-US" sz="2800" dirty="0"/>
              <a:t>：安堵町</a:t>
            </a:r>
            <a:endParaRPr kumimoji="1" lang="ja-JP" altLang="en-US" sz="2800" dirty="0"/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27" y="2069681"/>
            <a:ext cx="2179528" cy="379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6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93866" y="695119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Ａ－②観光カードの作成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72457" y="1897741"/>
            <a:ext cx="10515600" cy="430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・「聖徳太子のまち」であることを対外的にＰＲし、興味を持ってもらう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ツールとして作成予定。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・表面に没後</a:t>
            </a:r>
            <a:r>
              <a:rPr lang="en-US" altLang="ja-JP" sz="2800" dirty="0"/>
              <a:t>1400</a:t>
            </a:r>
            <a:r>
              <a:rPr lang="ja-JP" altLang="en-US" sz="2800" dirty="0"/>
              <a:t>年ロゴ、裏面に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町内の名所を記載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・記載名所：</a:t>
            </a:r>
            <a:r>
              <a:rPr kumimoji="1" lang="ja-JP" altLang="en-US" sz="2800" dirty="0"/>
              <a:t>叡福寺、梅鉢御陵など　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82" y="2461675"/>
            <a:ext cx="2380337" cy="36302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814" y="2461675"/>
            <a:ext cx="2396647" cy="364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32563" y="622010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/>
              <a:t>Ａ－③記念紙幣・記念切手の作成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42693" y="2407507"/>
            <a:ext cx="10515600" cy="3955716"/>
          </a:xfrm>
        </p:spPr>
        <p:txBody>
          <a:bodyPr/>
          <a:lstStyle/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・記念紙幣の発行について検討　（</a:t>
            </a:r>
            <a:r>
              <a:rPr kumimoji="1" lang="en-US" altLang="ja-JP" sz="2800" dirty="0"/>
              <a:t>ex.2000</a:t>
            </a:r>
            <a:r>
              <a:rPr kumimoji="1" lang="ja-JP" altLang="en-US" sz="2800" dirty="0"/>
              <a:t>円札）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・記念切手の作成</a:t>
            </a:r>
            <a:endParaRPr kumimoji="1"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84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28137" y="709691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Ａ－④太子町カルタの作成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128137" y="1648202"/>
            <a:ext cx="10515600" cy="4682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・太子町に関連する場所・人物・言葉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などを題材とした</a:t>
            </a:r>
            <a:r>
              <a:rPr lang="en-US" altLang="ja-JP" sz="2800" dirty="0"/>
              <a:t>50</a:t>
            </a:r>
            <a:r>
              <a:rPr lang="ja-JP" altLang="en-US" sz="2800" dirty="0"/>
              <a:t>音カルタの作成。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・カードについては、絵・読み上げ文を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町民から広く募集することで事業を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広く周知する。選定は実行委員会。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・参考例：松原市　まつばらカルタ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058" y="2038610"/>
            <a:ext cx="4964484" cy="37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4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0428" y="622010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Ｂ</a:t>
            </a:r>
            <a:r>
              <a:rPr lang="en-US" altLang="ja-JP" dirty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交流人口</a:t>
            </a:r>
            <a:r>
              <a:rPr kumimoji="1" lang="en-US" altLang="ja-JP" dirty="0">
                <a:solidFill>
                  <a:schemeClr val="tx1"/>
                </a:solidFill>
              </a:rPr>
              <a:t>20</a:t>
            </a:r>
            <a:r>
              <a:rPr kumimoji="1" lang="ja-JP" altLang="en-US" dirty="0">
                <a:solidFill>
                  <a:schemeClr val="tx1"/>
                </a:solidFill>
              </a:rPr>
              <a:t>万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70428" y="1466936"/>
            <a:ext cx="10515600" cy="46500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800" dirty="0"/>
              <a:t>・没後</a:t>
            </a:r>
            <a:r>
              <a:rPr lang="en-US" altLang="ja-JP" sz="2800" dirty="0"/>
              <a:t>1300</a:t>
            </a:r>
            <a:r>
              <a:rPr lang="ja-JP" altLang="en-US" sz="2800" dirty="0"/>
              <a:t>年の時の来訪者</a:t>
            </a:r>
            <a:r>
              <a:rPr lang="en-US" altLang="ja-JP" sz="2800" dirty="0"/>
              <a:t>20</a:t>
            </a:r>
            <a:r>
              <a:rPr lang="ja-JP" altLang="en-US" sz="2800" dirty="0"/>
              <a:t>万人を現代で実現するために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オール太子で取り組む。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→目標：交流人口</a:t>
            </a:r>
            <a:r>
              <a:rPr lang="en-US" altLang="ja-JP" sz="2800" dirty="0"/>
              <a:t>20</a:t>
            </a:r>
            <a:r>
              <a:rPr lang="ja-JP" altLang="en-US" sz="2800" dirty="0"/>
              <a:t>万人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en-US" altLang="ja-JP" sz="2800" dirty="0"/>
              <a:t>※</a:t>
            </a:r>
            <a:r>
              <a:rPr lang="ja-JP" altLang="en-US" sz="2800" dirty="0"/>
              <a:t>交流人口は①イベントの参加者数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　②ＳＮＳのツイート数・フォロワー数等　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・期間は</a:t>
            </a:r>
            <a:r>
              <a:rPr lang="en-US" altLang="ja-JP" sz="2800" dirty="0"/>
              <a:t>3</a:t>
            </a:r>
            <a:r>
              <a:rPr lang="ja-JP" altLang="en-US" sz="2800" dirty="0"/>
              <a:t>月</a:t>
            </a:r>
            <a:r>
              <a:rPr lang="en-US" altLang="ja-JP" sz="2800" dirty="0"/>
              <a:t>16</a:t>
            </a:r>
            <a:r>
              <a:rPr lang="ja-JP" altLang="en-US" sz="2800" dirty="0"/>
              <a:t>日（没後</a:t>
            </a:r>
            <a:r>
              <a:rPr lang="en-US" altLang="ja-JP" sz="2800" dirty="0"/>
              <a:t>1400</a:t>
            </a:r>
            <a:r>
              <a:rPr lang="ja-JP" altLang="en-US" sz="2800" dirty="0"/>
              <a:t>年記念講演会）から</a:t>
            </a:r>
            <a:r>
              <a:rPr lang="en-US" altLang="ja-JP" sz="2800" dirty="0"/>
              <a:t>2022</a:t>
            </a:r>
            <a:r>
              <a:rPr lang="ja-JP" altLang="en-US" sz="2800" dirty="0"/>
              <a:t>年</a:t>
            </a:r>
            <a:r>
              <a:rPr lang="en-US" altLang="ja-JP" sz="2800" dirty="0"/>
              <a:t>3</a:t>
            </a:r>
            <a:r>
              <a:rPr lang="ja-JP" altLang="en-US" sz="2800" dirty="0"/>
              <a:t>月</a:t>
            </a:r>
            <a:r>
              <a:rPr lang="en-US" altLang="ja-JP" sz="2800" dirty="0"/>
              <a:t>31</a:t>
            </a:r>
            <a:r>
              <a:rPr lang="ja-JP" altLang="en-US" sz="2800" dirty="0"/>
              <a:t>日。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305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78864" y="666256"/>
            <a:ext cx="9601196" cy="107526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Ｂ</a:t>
            </a:r>
            <a:r>
              <a:rPr kumimoji="1" lang="ja-JP" altLang="en-US" dirty="0">
                <a:solidFill>
                  <a:schemeClr val="tx1"/>
                </a:solidFill>
              </a:rPr>
              <a:t>－①特別協賛事業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057901" y="1866379"/>
            <a:ext cx="10515600" cy="5210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2800" dirty="0"/>
              <a:t>・既存のイベントをバージョンアップして実施し、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参加者数の増加を目指す。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・太子聖燈会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・竹内街道灯路祭り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・太子町文化祭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・富田林商工会太子町支部夏祭り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・たいし聖徳市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・からかわほたる観賞会の夕べ　　　・・・など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66995412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